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976F0B-DCF1-4080-B07A-D9ACBC1A698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E1074D-8E73-42CC-9632-D800F14A9E6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Development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Sigmund Freud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14445"/>
              </p:ext>
            </p:extLst>
          </p:nvPr>
        </p:nvGraphicFramePr>
        <p:xfrm>
          <a:off x="457200" y="1219200"/>
          <a:ext cx="8229600" cy="5410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Oral (0-18 months)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Pleasure is derived</a:t>
                      </a:r>
                      <a:r>
                        <a:rPr lang="en-US" sz="2400" b="0" baseline="0" dirty="0" smtClean="0"/>
                        <a:t> from mouth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 (18 months-3 years)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Pleasure holding or releasing feces</a:t>
                      </a:r>
                      <a:endParaRPr lang="en-US" sz="2400" b="1" dirty="0"/>
                    </a:p>
                  </a:txBody>
                  <a:tcPr/>
                </a:tc>
              </a:tr>
              <a:tr h="15629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Phallic (3-6 years)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Boy is in love with his mother &amp; girl is in love with her</a:t>
                      </a:r>
                      <a:r>
                        <a:rPr lang="en-US" sz="2400" baseline="0" dirty="0" smtClean="0"/>
                        <a:t> father</a:t>
                      </a:r>
                      <a:endParaRPr lang="en-US" sz="2400" b="1" dirty="0"/>
                    </a:p>
                  </a:txBody>
                  <a:tcPr/>
                </a:tc>
              </a:tr>
              <a:tr h="6011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Latency (6-Adolescence)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 on </a:t>
                      </a:r>
                      <a:r>
                        <a:rPr lang="en-US" sz="2400" smtClean="0"/>
                        <a:t>social relationships</a:t>
                      </a:r>
                      <a:endParaRPr lang="en-US" sz="2400" b="1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Genital (Adolescence</a:t>
                      </a:r>
                      <a:r>
                        <a:rPr lang="en-US" sz="2400" baseline="0" dirty="0" smtClean="0"/>
                        <a:t> to Adulthood)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Dating, love, marriage, creating</a:t>
                      </a:r>
                      <a:r>
                        <a:rPr lang="en-US" sz="2400" baseline="0" dirty="0" smtClean="0"/>
                        <a:t> a family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54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Bronfenbrenner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7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955964"/>
          </a:xfrm>
        </p:spPr>
        <p:txBody>
          <a:bodyPr/>
          <a:lstStyle/>
          <a:p>
            <a:r>
              <a:rPr lang="en-US" dirty="0" smtClean="0"/>
              <a:t>Erik Erikson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506488"/>
              </p:ext>
            </p:extLst>
          </p:nvPr>
        </p:nvGraphicFramePr>
        <p:xfrm>
          <a:off x="457200" y="914400"/>
          <a:ext cx="8229600" cy="4328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1- Infancy: </a:t>
                      </a:r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Trust </a:t>
                      </a:r>
                      <a:r>
                        <a:rPr lang="en-US" sz="2400" b="0" dirty="0" smtClean="0"/>
                        <a:t>vs. Mistrust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5- Adolescence: </a:t>
                      </a:r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Identity </a:t>
                      </a:r>
                      <a:r>
                        <a:rPr lang="en-US" sz="2400" b="0" dirty="0" smtClean="0"/>
                        <a:t>vs. Confusion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 Early Childhood:</a:t>
                      </a:r>
                      <a:r>
                        <a:rPr lang="en-US" sz="2400" baseline="0" dirty="0" smtClean="0"/>
                        <a:t> Autonomy vs. Shame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6- Early Adulthood: Intimacy vs. Isolation</a:t>
                      </a:r>
                      <a:endParaRPr lang="en-US" sz="2400" b="1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3- Play Age: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Initiative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vs. Guilt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7- Adulthood: 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Generativity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vs. Stagnation</a:t>
                      </a:r>
                      <a:endParaRPr lang="en-US" sz="2400" b="1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4- School Age: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Industry </a:t>
                      </a:r>
                      <a:r>
                        <a:rPr lang="en-US" sz="2400" dirty="0" smtClean="0"/>
                        <a:t>vs. Inferiority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8- old Age: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Integrity </a:t>
                      </a:r>
                      <a:r>
                        <a:rPr lang="en-US" sz="2400" dirty="0" smtClean="0"/>
                        <a:t>vs. Despair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9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Jean Piaget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871147"/>
              </p:ext>
            </p:extLst>
          </p:nvPr>
        </p:nvGraphicFramePr>
        <p:xfrm>
          <a:off x="457200" y="914400"/>
          <a:ext cx="8229600" cy="5486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Birth – 2 year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/>
                        <a:t>Sensorimotor</a:t>
                      </a:r>
                      <a:r>
                        <a:rPr lang="en-US" sz="2400" b="0" dirty="0" smtClean="0"/>
                        <a:t>: experiencing</a:t>
                      </a:r>
                      <a:r>
                        <a:rPr lang="en-US" sz="2400" b="0" baseline="0" dirty="0" smtClean="0"/>
                        <a:t> the world through senses and actions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46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– 6 years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Preoperational</a:t>
                      </a:r>
                      <a:r>
                        <a:rPr lang="en-US" sz="2400" dirty="0" smtClean="0"/>
                        <a:t>: representing</a:t>
                      </a:r>
                      <a:r>
                        <a:rPr lang="en-US" sz="2400" baseline="0" dirty="0" smtClean="0"/>
                        <a:t> things with words and images</a:t>
                      </a:r>
                      <a:endParaRPr lang="en-US" sz="24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 – 11 years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Concrete Operational</a:t>
                      </a:r>
                      <a:r>
                        <a:rPr lang="en-US" sz="2400" dirty="0" smtClean="0"/>
                        <a:t>: thinking logically about concrete events and grasping concrete analogies</a:t>
                      </a:r>
                      <a:endParaRPr lang="en-US" sz="2400" dirty="0"/>
                    </a:p>
                  </a:txBody>
                  <a:tcPr/>
                </a:tc>
              </a:tr>
              <a:tr h="6011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12 - Adulthood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Formal Operational</a:t>
                      </a:r>
                      <a:r>
                        <a:rPr lang="en-US" sz="2400" dirty="0" smtClean="0"/>
                        <a:t>: thinking about hypothetical</a:t>
                      </a:r>
                      <a:r>
                        <a:rPr lang="en-US" sz="2400" baseline="0" dirty="0" smtClean="0"/>
                        <a:t> scenarios and processing abstract thoughts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8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Lev Vygotsky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80530"/>
              </p:ext>
            </p:extLst>
          </p:nvPr>
        </p:nvGraphicFramePr>
        <p:xfrm>
          <a:off x="685800" y="1143000"/>
          <a:ext cx="7924800" cy="4937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4800"/>
              </a:tblGrid>
              <a:tr h="4937760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Children construct their knowledge</a:t>
                      </a:r>
                    </a:p>
                    <a:p>
                      <a:pPr marL="457200" indent="-4572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Development</a:t>
                      </a:r>
                      <a:r>
                        <a:rPr lang="en-US" sz="2400" baseline="0" dirty="0" smtClean="0"/>
                        <a:t> can not be separated from its social context</a:t>
                      </a:r>
                    </a:p>
                    <a:p>
                      <a:pPr marL="457200" indent="-4572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Learning can lead development</a:t>
                      </a:r>
                    </a:p>
                    <a:p>
                      <a:pPr marL="457200" indent="-4572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Language plays a central role in mental development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824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216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Development Theories</vt:lpstr>
      <vt:lpstr>Sigmund Freud</vt:lpstr>
      <vt:lpstr>Bronfenbrenner</vt:lpstr>
      <vt:lpstr>Erik Erikson</vt:lpstr>
      <vt:lpstr>Jean Piaget</vt:lpstr>
      <vt:lpstr>Lev Vygotsky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Theories</dc:title>
  <dc:creator>Jonnie Larson</dc:creator>
  <cp:lastModifiedBy>Jonnie Larson</cp:lastModifiedBy>
  <cp:revision>14</cp:revision>
  <dcterms:created xsi:type="dcterms:W3CDTF">2014-09-12T17:27:21Z</dcterms:created>
  <dcterms:modified xsi:type="dcterms:W3CDTF">2014-09-23T15:25:17Z</dcterms:modified>
</cp:coreProperties>
</file>