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9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20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49ED1-8488-465D-A380-34C1BE33B538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526FF-A13B-4A05-8854-CF7303CE32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1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526FF-A13B-4A05-8854-CF7303CE32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5157C7-54AD-4B5F-8AB7-2D1CCBF91EF7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5C83D0-B8E5-4430-9C48-81B50B104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52600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Nutritional Needs During Adolescence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Anorexia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517392" cy="46634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Only 30-40% fully recover</a:t>
            </a:r>
          </a:p>
          <a:p>
            <a:r>
              <a:rPr lang="en-US" sz="4000" dirty="0" smtClean="0"/>
              <a:t>5-10% die within years</a:t>
            </a:r>
          </a:p>
          <a:p>
            <a:r>
              <a:rPr lang="en-US" sz="4000" dirty="0" smtClean="0"/>
              <a:t>20% will be dead after 20 years</a:t>
            </a:r>
            <a:endParaRPr lang="en-US" sz="4000" dirty="0"/>
          </a:p>
        </p:txBody>
      </p:sp>
      <p:pic>
        <p:nvPicPr>
          <p:cNvPr id="7" name="Picture 4" descr="http://i2.squidoocdn.com/resize/squidoo_images/250/draft_lens4449482module32017852photo_1241727611anorexi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295400"/>
            <a:ext cx="3962400" cy="5219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Lower body temperature</a:t>
            </a:r>
          </a:p>
          <a:p>
            <a:r>
              <a:rPr lang="en-US" dirty="0" smtClean="0"/>
              <a:t>Decreased metabolic rate: decreased heart rate</a:t>
            </a:r>
          </a:p>
          <a:p>
            <a:r>
              <a:rPr lang="en-US" dirty="0" smtClean="0"/>
              <a:t>Skin: rough, scaly, dry and cold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of hair on abnormal parts of body</a:t>
            </a:r>
          </a:p>
          <a:p>
            <a:r>
              <a:rPr lang="en-US" dirty="0" smtClean="0"/>
              <a:t>Decreased white blood cells lead to infections</a:t>
            </a:r>
          </a:p>
          <a:p>
            <a:r>
              <a:rPr lang="en-US" dirty="0" smtClean="0"/>
              <a:t>Decreased potassium lead to heart arrhythmia</a:t>
            </a:r>
          </a:p>
          <a:p>
            <a:endParaRPr lang="en-US" dirty="0"/>
          </a:p>
        </p:txBody>
      </p:sp>
      <p:pic>
        <p:nvPicPr>
          <p:cNvPr id="29698" name="Picture 2" descr="http://t3.gstatic.com/images?q=tbn:ANd9GcTbYdfQbqysRj4Rpv92EpD2-YQSRluT3o1nxrTROnHV0OLW63R_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724400"/>
            <a:ext cx="3886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smh.com.au/ffximage/2008/04/09/300anorexia_noli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1"/>
            <a:ext cx="3124200" cy="5638800"/>
          </a:xfrm>
          <a:prstGeom prst="rect">
            <a:avLst/>
          </a:prstGeom>
          <a:noFill/>
        </p:spPr>
      </p:pic>
      <p:pic>
        <p:nvPicPr>
          <p:cNvPr id="26630" name="Picture 6" descr="http://ehgazette.blogs.brynmawr.edu/files/2010/01/anorexia1206lindsay-loh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28600"/>
            <a:ext cx="5049626" cy="56388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85800" y="5486400"/>
            <a:ext cx="2590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smtClean="0"/>
              <a:t>Isabelle Caro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038600" y="5486400"/>
            <a:ext cx="4648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Hannah Crawford, College Sophomore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Bulimia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Measures food then measures excrements</a:t>
            </a:r>
          </a:p>
          <a:p>
            <a:r>
              <a:rPr lang="en-US" dirty="0" smtClean="0"/>
              <a:t>Recurrent episode of binge eating followed by self-induced vomiting, misuse of laxatives, diuretics, fasting or excessive exercise</a:t>
            </a:r>
            <a:endParaRPr lang="en-US" dirty="0"/>
          </a:p>
        </p:txBody>
      </p:sp>
      <p:pic>
        <p:nvPicPr>
          <p:cNvPr id="27650" name="Picture 2" descr="http://www.youthnoise.com/site/images/fitc/bulim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75" y="1219201"/>
            <a:ext cx="3743325" cy="1904999"/>
          </a:xfrm>
          <a:prstGeom prst="rect">
            <a:avLst/>
          </a:prstGeom>
          <a:noFill/>
        </p:spPr>
      </p:pic>
      <p:pic>
        <p:nvPicPr>
          <p:cNvPr id="27652" name="Picture 4" descr="http://th04.deviantart.net/fs26/300W/i/2008/125/5/0/bulimia_by_KillerDuck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048000"/>
            <a:ext cx="3733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Physical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Tooth erosion</a:t>
            </a:r>
          </a:p>
          <a:p>
            <a:r>
              <a:rPr lang="en-US" dirty="0" smtClean="0"/>
              <a:t>Tears of the esophagus or stomach</a:t>
            </a:r>
          </a:p>
          <a:p>
            <a:r>
              <a:rPr lang="en-US" dirty="0" smtClean="0"/>
              <a:t>Infections of the throat, esophagus and salivary glands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Constipation</a:t>
            </a:r>
          </a:p>
          <a:p>
            <a:r>
              <a:rPr lang="en-US" dirty="0" smtClean="0"/>
              <a:t>Electrolyte imbalance leads to heart arrhythmia</a:t>
            </a:r>
          </a:p>
          <a:p>
            <a:endParaRPr lang="en-US" dirty="0"/>
          </a:p>
        </p:txBody>
      </p:sp>
      <p:sp>
        <p:nvSpPr>
          <p:cNvPr id="28674" name="AutoShape 2" descr="data:image/jpg;base64,/9j/4AAQSkZJRgABAQAAAQABAAD/2wCEAAkGBhQSERUUExQVFBQUFRwXFxcXGBgYFhgYFBUYGBYYFxwYGyYeFxwjHBgYHy8gJCcpLCwsFx8xNTAqNSYrLCkBCQoKDgwOGg8PGikcHBwpKSwpKSkpKSkpKSwpKSwpKSksKSkpKSkpKSkpKSkpLCkpLCkpLCwpLCksLCksKSkpKf/AABEIAK4BIQMBIgACEQEDEQH/xAAbAAACAwEBAQAAAAAAAAAAAAADBAECBQYAB//EADkQAAECBAMGBAYCAgIBBQAAAAEAAgMRIfAEMUEFElFhcZGBobHRBhMiweHxFFIyQmKSogcVFiNy/8QAGgEAAwEBAQEAAAAAAAAAAAAAAgMEAQAFBv/EACURAAMAAgIBBAIDAQAAAAAAAAABAgMREiExBBNBUSJhFDJCcf/aAAwDAQACEQMRAD8A+SkVXmsJoKnkumwXwuHSLnb0xOmVfVbGD2Uxkg0V10Ez66pFZ5kox+mqzk9nbPfvAyIv8LpsNh3h1BQDKqbGHa0kmkhQTH38FZ2LbWWfKXqpazOvCPQxekU+WLMw8yS4k+njREjADKROZAVImPpTj5oXzfqnPT7ftL7fktiJku106c9Of390TEvr+0r82t8laO+Z4T7reIxNBcS+ZpfZVEWWXC9UIvnmqOct0btB24j93dVMR473wSZfx7KTGW8RLyBnRaXf7Qfm9Z3JUe9Ua5EkI5bY2yJK/fwRmunYSIN/a+CN/L0QND4pfJosdSRNBWXqRXl5IUWKB90n/IJy9keDgXOznXglta8lCyLwif5QuSj+Wn4WyCP9CfAp+Bs+WbD/ANfwh5yFyf2c/wDy7+yqMVpLxXSRNjMdm0Dy9ExA2OA4NDZHICUs5cV3JfQLt/LOW+XEOTTeSvDwkXPccvoUTYAYJf76gSMr46oB2C48Bc0TbXWib34fezhIsOLOrHdjfBBe4g1BHUFd+/4fPW+qBG2ASDn29ih5v6C9+H/o4hkVFa5b+J+F3HJoPNv4yWZjNhPhmU6jxHWY9lypMfNqvD2Kbs+SKxoAvh1S8RjmETBHA6FeEZa19BpoaIQXqpiqpcs0HsktmkMXAnNO7yFEbP2TJemS545IxDR1U1Di3+kHFslVDhOld8lb5WzwWuNaND5nIdl5Jbx4nv8AheWG9Gr9WFeKhzJzpIjW/Dkjv2kKEdU3tqT2OIM5mZbLIHVpzl1C5R5LTyOWSxwq7GTmePo2cRtKfbn7oMDEVqkoTuNVcPQ8Eij3m+x1rs+q819UKHGmBfovEoNDlYQuUOiKgcquWpHc+g/zf0qvdNCaVLnhdo130WmqF2SG56ic6CqLQh1t9F3OooEZFgbNiPybLmaLf+HvhYPiAu+oDQ0bPTnzQOkjlN65a0hHZnw9Gj1A3GH/AGdqP+I1yzyXU7P+BYTavJeeZlXpeS6WBBaOBkOQHBFOKa3hfXqgev8AT0Jd0/6imF2HCYPphj19fRNjAN/o3sPdKxdstHE/gJM/ENf8QO/slvLhX7CWHLRsNwjR/q0eH4Rflg/17fhYJ2/LQeapD+InOMpS80KzYl8Bfx8poY7AUm2nQ56+CjDfW7fk4OoQak0kJlx8aAI0PFzH6/Cj+UAN2khPwBO8BSwtTh9p9Hcr1p+RuGwK4aLksPaG1yP8TfdIN2zE4nyXP1EroyfS3S2dYJc9NVJ8Vyr9rxOPp7IuH228Z35rv5U/Rz9HaOjdDB4HwqlMZshrxl0IzBSsHbrdRK+l1TTMcx2R90z3MdoX7eWGc7jtlbgk4bzTTl2ouexOxJGbD4H7XqvocfdcJOqDqufOzXl7mgTAJE9NJS/STScvo9HDn5L8/KONfBcDIgqrSu9b8OTFXV5S90pivhelJGXES8wEX5fKGznxt62ciBNSYa1o2xg2YcHMkDWQcCdBnlzWc+A4HL1XJ7KFSZlYzDzWURIyXQxYMxosnFwFVjo8j1eLvkgEyvIXyTy7/hSn9EPZ9D2ds7eL2SYQ4F4kXAAEU3DkQMtK0XM4/YzAHh0Tde3IkEBw+1hdQ7bTmCUL6RIDerMAZyrXkZaLkttEmbqknMkzmc595rJufAeSGjJbEV2uQTkD4IjHzWsCaGWORt1AY++iMw6JLLMbJCkiqnW74IbnrB/gpEPkhg3xuivDgOeZNE/QdV13w98KT+o+LpZ5/wCPAc1lWp6+RWuXb6Rz+E2K55+qYHAZnrwXV7M+GTLINHn41XVYPYrIeksp53omHOa0UpLU/kZoKmn3T0jFnU9Y0c3ivhxwE2nelpl7o2y2fLZKUiSd7TInO5rYdtBvEeX6WJtTFAOmJVzyz4+KRkcy9yx0XkyLhZfFbRIoDc+lzSrsRxn0FB38ElGfXrcr4LzDdVLTb8lkYUkN709O05+a8xqG119FPzLokvsNT9BQAqmQqh/MVIsVYkEkx2FiTWuQPTKdUnB2g55lvETrqLpVUxEXdYGavz5ChOfGiSi0kRmOyomdI2caezQiRZmqmFJBL98TAkdRzvWxLIl5fZA5M1ocY2a8+iA2IvGLNBxB12ee7jeitAjlut6ITkDf0F8ESk1ztG3D2jQpvBbTEp8e/JcvGcQAJkIzYjgAJ+RTE3PYmvTJnWM2gP7evNMseDwPb8SXKQYq0sPvSm1wnwnWVyTJ9VSfZHk9Kl4ZrxsO1wqKH7+KwNpbBkCWiY8vweSfh4t3+wnfRNw486dxqmrJGT9MCKyYn12fO8fs0gzbMjh7LIisJoRXzX0Tb2z91vzAK6+Op5rBdsoxKhhNc+iJZOHTLXKzTyTOR+SvLqf/AI87+p/7LyZ76J/4y+0KHEb0vx6JXE4eYPfSaaYQLKh0YHhzuS5V2ZkxbRysRpExoqQimsZDqfZKtFVbvaPLa4sYY5GD0PDYcvcGtEy4yAXcbB+DWEBzxvkccvAEZcyp8lqSrHvWzji/xvkmIOznOP1fSPOq+tQNkQ2iW42XCQ9kDaHw/DeKDpy6JdO1O0h2PJDrVnM/D2wwQNG59eZMqrqmPawUkAMr7JSCGtaAKSAGs5gSPQ0y5paJja8xz8uQUvuce15GVLy1+jR/mz5Djn2CTxGJHXrX9JJ8fmq/Mvop7yOhsYEi0R5KQxT5sM+BTTn0/WZS0Zv0HofVZJZK0JwI86HP1HaiK0yP6Sm7dU7DeHtkf8gnND66CTVi+6oANyXhENzSmgAjn3RQKDfPhY4qramRmBr08ULGx94yGQuV8UUyau3oo6KXGZnXrQToL4o0piufggsh3JEaCmDH+jzCWmn7HNORgDJwyOeecs0q4Tv3RIT5UNQelCh0Krvss19+anfuioWys/ZQg0Dohx5K29utnqchX76BQ6HqZXfklYryTPsjSCS2QXzMyZlOxBkePt1STDdU5BqyXOWi2l0bb0MMN36phsWSUMYNaSROug46dEYRJifETSHIlrY23FniUZmNJlWfD1sLKdEuir84z19lyTQt4tm7GxO/Jmc8szTutSDBAz4+WgC57ARpGZqdPZbTcV9M+SdjpcuVEWaHPSC/zIPH09l5cl865fhSne/BPwZyjoxGqiG/uqnO7/SKwSkVQX12jPx7a/q8kiyHcr5p7HuqibAwYix4bD/iXfV0aN4jLlLxT+Wp2eZaXI6b4L+Gzu/NeJbw+nKZb9gT5Lu2SAkJdkqHyGgH24DkFMJ8+Q/C868qT38jOLa0ONiXVS7ESmgA34jghxXTH75oX6lo5Y+zM2hGG8S3xWS+eaexkGswkMRMCY41nMCQSF2etilJdF2Pp16c1YxgK8OuSTa7erUHKvLSeuaPAgu0kTzA1prktcjn0WMaYnPlc0KO76D+OKI9jp/UctB6CVEtjsRMBqOUdPbATUs4zyvghXoitF1TB7GmRWmhz8PJEfCaDmZdEKC4A1kZHIzkZaHkUzjcUIn+kNmsmzkf+xNldxTJ3vekJxY+jcuKAG2UyANL7JWNEXJDUFb4IjGoEB3NMtly8ljNZR7pX7hVbE48OXsvRHXZQGvrx7rTfgea7xTDILiwumwAUO88A5To3M6JOHFBsFVc9ckhVS2eiRCTUzvohkrxNJ6deH7Qp34ftdoaizR6c0eBEkSDr2mMkuDVXabr9lxj7G9aGV68leZ434IUI/SZuExkCCSfGUu6q5x0p0/aByL0XjYkNpmV6E7ezFQZ0IlrSUuiGyHPn38ck3hIH09TksaCeki0KYIWk6L/APW7M/SaeBS7IMs1aOw7pEtOfCqRRLk0zLk7j/4FeQ98f1PZ3uvJfFidIxCBwvtc0CLFRYj7u6LPxUde3K2DmtIXjFdB8F4EiM2IaTBDR1Gay9k4ERDPeq1w+mU/pIqZzpkBJdZs/wCmK0cPyFmbJpcROHBzTtnVthTdLQiXTmmn7tN2kqZ6+a9NpqJSIHPQfdLR3Sp5U+xU2aElvyInbeghfdOHMKrq2PdLfON9PyiNfdhec+2U8NA48Genr+eCz3QJHx5ffNaj3C5JbEPn+P2myh0UznYr3NDmT+neBI0pQFUhxHS5c/0m9owxvk0qJ/Y632WcWkX7Kldnoyk5DxY/AjprPsBJKE6leKo590RJBJaJDut+C8Yt0QnREIxVutnOtDgj3ZyV/wCR181nOjXd1VBipIuAt5ZQ++LwQHREA4ieSC6KVqgF50aUKPIJtkcX+lhw8TW/NMtxHNY4NnKqQ/EjDklfm36ILsQlzHWqDnlUmgMTdVP8lZzYvFQ/ErfbAfqEaBjeKgxVmnE3d1Xv5C32gP5KNMR78UQRLostsZHhxkLgZOZM0Wxrr7q7TO/cIEATCbhBLG8hmEy6J3DmjeiTAuwiwolNKJTFV2aJcJKN6/RKiJPleXJW+altCOIP+N/yb/5Lyt8w81KDibwOAxGJSJJc4ACbiZADM39lMXIVEzpUnqVv/DezwG75A3nZE6D7T9l7lNY52eXjmvUXr4NTY+A+WwD/AGl9Up1PEpl0Mh4yqb0WlgtnE+wRcfsM7ut9F5rp12esskT+GysLaJaSJkaUKk4g8Z3VY0WM+GZPE/8AkNVaHj2k0I6GhQPbQPsa7RsMjIoirLg4gyzH7RDiPO76pLjR3ts0HYm+iXfH6pQx5370vsCJHAzlfiiSDnEXxsSbh/8An7pR4FyVXRZ1rXLPJU3+N91QlopS0Ve1LRnSTbpXJK4gI0Y2xOJGuqA6Kj/Lnetz7qDCBMpAS6efFULRFkqhcMJXv4hu7mnQyV3z7qj3yzvsi2StfYk5pbrd+i987iojYpvGdySr8TyCNTsQ8in5DOiarwxCV+YpDu6LgL95jRxBIkqh5N3ZQREVhEF3zXcQvdb8sYa6aMyBzQ4LxxvummRufmlvoOXyIbhnOOdTx+9eqPtDYr4QBO65pGbTMAkZE8cqflSJS/XK+6L80ylOmvDgg5D1BmSkjwCqxmqGmVZrn2Nn8WasF91TDYt2FlQovDNMtfNT0i6aRoQo1090YRJHrT8+azWvlYTcGL0sJbWw2Osep31dmJYWyMOspbzDu+JEiCeYklITZkAuIANTefdC4E9976GZnge35Uon8PD/ANo3ZnuvLOAv3EcVh9kVEwSSeB8fdd/sbYZABdTgBnldEL4f2cHne3RJuRlqfxkuvw+GHKQzNFXxrM+/BBkyLCnMEYXChopQDMy7BWikfv8AStGijRIxsRWk+AABn0oqq4wuKIVunszdpYBr56FctjNhEZD2lyXWjEhxAzn2qU//AAW/2aT4SpnooHjbe5PQxepeNafZ80/iy5HXJHa0ADdLp65S5SrNdxjvh1rwZUK5PaGyXwiQ4Lqlr+yPQxeojL/0VB4l3KvrSqrGaCaEynSZqoldlerz81i0U6KviC5IfzJKXhCdJEjX4LRMRzS8TEL0QpeIbu6pkpE+StHjEqofi5c0CI67vuqNYCbvknyjz7yP4LxMW48poDgTzojPaBmUtEjgZVTEiO6fyyDCvxUbip84nJEhCeaMRtM9uBe+WmDCkriGh2FxFC2igsTjoVEJzJX3W7O4i3yp6+iuIZVp53xVgVhyIZEIyMvFFbjXDn2VN3mp3DosaGTbXhhBi55i+yn5qFuXfgpLEPEcslfIwHS19k3BiLNaSmIT5G7/AElVJViymoHosMzSMN936801Aep6kum9jsM3ea0tm4ffdwAz7deSy4brotrYrpCmpPslsDNTU9HRfxm8AvKm/wAx2PspR7R5fKiuyYYbCaB/XzNVpRI/0gZanOp5rl4O0pSGl+yYjbYpKl+KfizJLQvJhp1sdxGLlrfiuJ+NdvuaWQmP3Z/U8tP1CRG6Jio481r43bQDSZ5T1rzXzHFYz5kRz3ic60MsuGeibjXOtiMv4LR3/wD6ZPhxDGhPcd50MOZvE/Q5rz/jWpkZmgy1XZ4B1BPUc185/wDTbdMaIaNkzdE/9WxKOkdCZSnoCeK+jQWbvll+CiySt7QvE212PioySmOwoe0iWnnIyyR4bqHpzQY8YSP4RXrj2Mx8lXRxWNwe64iXokd2/wBGi1ttxQXTvh7LIDl5qPo8bblbKvF1QCmCb6dEu9EMFooS7uF37JiOUtJOkkyvTPCH2+2l80pHjbpkM+N80TExzkKC78EkVRKPMzWvCBvmc76LwhK7mqBRNI3+yzGozM0NkTj9+6JdzWMOUN0CI1t1vj3SjXm+35RITrvwSmUIYY3vpZVYsK7qrNiFee+d3yWGtCsaAL4pR0Lr14LQc6/FAeUaYioEXNNc7sKGxHDj53+0d7wh7pOiaJ0y8LGnW7+yYh4lp/KSLDw/CqELnYU20awAld6+SoCkocQjLLyuvmjsjTS3JRORDbYt3mm4MZZ4cON36orXyv1SnJZjy6NqFEuvFaGzcZI/q6LAhR0QRy0zGfPUcFNWNlfNUjtf5o59/wAqFy3/AL2OBvwXkv2WL4yFgY2Z53TkhYvaBFBPz4V/SzMVQzFCkIzy8EF5Bl9OQaZaddFXjhPyT+r3DehoYbE4t/y4MN7yayBAEgSJkkgATBFUs/4ffDjCFEH1724WgtNeAIMnHoVn75hkSmCCDlwIIz9k5jduRMRGdEivkYjmF+4Axv0ykQBqCAe6vSSXR4lN15Op+F4PymADUzJyJPHl5rscFjKD8WOi4fYmLHaY6Sr2l6rpYceQnfjeijyVp9FuGNrR0hxDQ3n6S18clj47H877pKNj+a5zbO3RVrTN3p5JFXWX8UWY8Kjui+0cfvOP56oEOKsuHEn6ppkRdw10ejGRaHS+6eKXe5VdEQ3OWqTXZSK7835oBjDL24zRHV8EpEHAp0ogy2THuV9e6SceCI8nW8/wFAZf6z/Kelo8+3yZQsUthIm4pARbA4lAynZEhqoKuAhbCSLCSIzPmvBt30KvuXd1QMekW0Xi5Qby6LxFL+11Qh6BPiJZxJvkjxGH3N+KGW53f5TEIsEANVHzZe6IWFVcyV9L1RiWiP5A4XclIaCKX5qph3NRKRnNcCW+XK75KwaR6qu+VcRjqJoWGgsIIzL975JdgRQ5A0UQw+/K719FdsWmd1ml96/JeDul/ZLclHPQ3vH+vmvJbdua8s0D7hoYuEsuNBW9iGpPEQKTQRej1fUYOa2YgByBzPgqfyH5Bx559NeS0IuHCCMMCOYl55KtWeJk9PplYW1ntM5NJkAZACe7kTIVdXPonh8Tul/iO9PRZ0TDSmqfLWOZoXKqX0N4nbUR4lPdHL3zS8Ns/wAqWwNE1CgX5+yH8Z8Dpmqe6ZMMXqmGi/a9VLYEq8B95LzhK+FjslMtlNFss7qo3xpd0VSF5zc7vNCG3sh4mLvikohu89EZ0WRld5oDq+CdCIsr2DIVZyVr8q+indKaRsiau0lVH5vsjsaL7IQpnZT5c1UwiEyIXl97CIYNEPIcsYo113yCYhCan5Xp61+4RRD85eyB0OmCkr5LzYfFE3J3fdEEOnjfkh2M4bFXM8kF7O934Jxzaob2acUU0KvGKmHfK/VC3L/RT7oVL0/aC9oFLlVM2T1AqCqkIjxd9VR7UWxOgZXgLvxUxBreiqiBCBFa4oTHXfVFa7JLY2WEBu/BSAqsM1O4hG7Ly5juoRNw8lKEHZ//2Q=="/>
          <p:cNvSpPr>
            <a:spLocks noChangeAspect="1" noChangeArrowheads="1"/>
          </p:cNvSpPr>
          <p:nvPr/>
        </p:nvSpPr>
        <p:spPr bwMode="auto">
          <a:xfrm>
            <a:off x="80963" y="-593725"/>
            <a:ext cx="205740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6" name="AutoShape 4" descr="data:image/jpg;base64,/9j/4AAQSkZJRgABAQAAAQABAAD/2wCEAAkGBhQSERUUExQVFBQUFRwXFxcXGBgYFhgYFBUYGBYYFxwYGyYeFxwjHBgYHy8gJCcpLCwsFx8xNTAqNSYrLCkBCQoKDgwOGg8PGikcHBwpKSwpKSkpKSkpKSwpKSwpKSksKSkpKSkpKSkpKSkpLCkpLCkpLCwpLCksLCksKSkpKf/AABEIAK4BIQMBIgACEQEDEQH/xAAbAAACAwEBAQAAAAAAAAAAAAADBAECBQYAB//EADkQAAECBAMGBAYCAgIBBQAAAAEAAgMRIfAEMUEFElFhcZGBobHRBhMiweHxFFIyQmKSogcVFiNy/8QAGgEAAwEBAQEAAAAAAAAAAAAAAgMEAQAFBv/EACURAAMAAgIBBAIDAQAAAAAAAAABAgMREiExBBNBUSJhFDJCcf/aAAwDAQACEQMRAD8A+SkVXmsJoKnkumwXwuHSLnb0xOmVfVbGD2Uxkg0V10Ez66pFZ5kox+mqzk9nbPfvAyIv8LpsNh3h1BQDKqbGHa0kmkhQTH38FZ2LbWWfKXqpazOvCPQxekU+WLMw8yS4k+njREjADKROZAVImPpTj5oXzfqnPT7ftL7fktiJku106c9Of390TEvr+0r82t8laO+Z4T7reIxNBcS+ZpfZVEWWXC9UIvnmqOct0btB24j93dVMR473wSZfx7KTGW8RLyBnRaXf7Qfm9Z3JUe9Ua5EkI5bY2yJK/fwRmunYSIN/a+CN/L0QND4pfJosdSRNBWXqRXl5IUWKB90n/IJy9keDgXOznXglta8lCyLwif5QuSj+Wn4WyCP9CfAp+Bs+WbD/ANfwh5yFyf2c/wDy7+yqMVpLxXSRNjMdm0Dy9ExA2OA4NDZHICUs5cV3JfQLt/LOW+XEOTTeSvDwkXPccvoUTYAYJf76gSMr46oB2C48Bc0TbXWib34fezhIsOLOrHdjfBBe4g1BHUFd+/4fPW+qBG2ASDn29ih5v6C9+H/o4hkVFa5b+J+F3HJoPNv4yWZjNhPhmU6jxHWY9lypMfNqvD2Kbs+SKxoAvh1S8RjmETBHA6FeEZa19BpoaIQXqpiqpcs0HsktmkMXAnNO7yFEbP2TJemS545IxDR1U1Di3+kHFslVDhOld8lb5WzwWuNaND5nIdl5Jbx4nv8AheWG9Gr9WFeKhzJzpIjW/Dkjv2kKEdU3tqT2OIM5mZbLIHVpzl1C5R5LTyOWSxwq7GTmePo2cRtKfbn7oMDEVqkoTuNVcPQ8Eij3m+x1rs+q819UKHGmBfovEoNDlYQuUOiKgcquWpHc+g/zf0qvdNCaVLnhdo130WmqF2SG56ic6CqLQh1t9F3OooEZFgbNiPybLmaLf+HvhYPiAu+oDQ0bPTnzQOkjlN65a0hHZnw9Gj1A3GH/AGdqP+I1yzyXU7P+BYTavJeeZlXpeS6WBBaOBkOQHBFOKa3hfXqgev8AT0Jd0/6imF2HCYPphj19fRNjAN/o3sPdKxdstHE/gJM/ENf8QO/slvLhX7CWHLRsNwjR/q0eH4Rflg/17fhYJ2/LQeapD+InOMpS80KzYl8Bfx8poY7AUm2nQ56+CjDfW7fk4OoQak0kJlx8aAI0PFzH6/Cj+UAN2khPwBO8BSwtTh9p9Hcr1p+RuGwK4aLksPaG1yP8TfdIN2zE4nyXP1EroyfS3S2dYJc9NVJ8Vyr9rxOPp7IuH228Z35rv5U/Rz9HaOjdDB4HwqlMZshrxl0IzBSsHbrdRK+l1TTMcx2R90z3MdoX7eWGc7jtlbgk4bzTTl2ouexOxJGbD4H7XqvocfdcJOqDqufOzXl7mgTAJE9NJS/STScvo9HDn5L8/KONfBcDIgqrSu9b8OTFXV5S90pivhelJGXES8wEX5fKGznxt62ciBNSYa1o2xg2YcHMkDWQcCdBnlzWc+A4HL1XJ7KFSZlYzDzWURIyXQxYMxosnFwFVjo8j1eLvkgEyvIXyTy7/hSn9EPZ9D2ds7eL2SYQ4F4kXAAEU3DkQMtK0XM4/YzAHh0Tde3IkEBw+1hdQ7bTmCUL6RIDerMAZyrXkZaLkttEmbqknMkzmc595rJufAeSGjJbEV2uQTkD4IjHzWsCaGWORt1AY++iMw6JLLMbJCkiqnW74IbnrB/gpEPkhg3xuivDgOeZNE/QdV13w98KT+o+LpZ5/wCPAc1lWp6+RWuXb6Rz+E2K55+qYHAZnrwXV7M+GTLINHn41XVYPYrIeksp53omHOa0UpLU/kZoKmn3T0jFnU9Y0c3ivhxwE2nelpl7o2y2fLZKUiSd7TInO5rYdtBvEeX6WJtTFAOmJVzyz4+KRkcy9yx0XkyLhZfFbRIoDc+lzSrsRxn0FB38ElGfXrcr4LzDdVLTb8lkYUkN709O05+a8xqG119FPzLokvsNT9BQAqmQqh/MVIsVYkEkx2FiTWuQPTKdUnB2g55lvETrqLpVUxEXdYGavz5ChOfGiSi0kRmOyomdI2caezQiRZmqmFJBL98TAkdRzvWxLIl5fZA5M1ocY2a8+iA2IvGLNBxB12ee7jeitAjlut6ITkDf0F8ESk1ztG3D2jQpvBbTEp8e/JcvGcQAJkIzYjgAJ+RTE3PYmvTJnWM2gP7evNMseDwPb8SXKQYq0sPvSm1wnwnWVyTJ9VSfZHk9Kl4ZrxsO1wqKH7+KwNpbBkCWiY8vweSfh4t3+wnfRNw486dxqmrJGT9MCKyYn12fO8fs0gzbMjh7LIisJoRXzX0Tb2z91vzAK6+Op5rBdsoxKhhNc+iJZOHTLXKzTyTOR+SvLqf/AI87+p/7LyZ76J/4y+0KHEb0vx6JXE4eYPfSaaYQLKh0YHhzuS5V2ZkxbRysRpExoqQimsZDqfZKtFVbvaPLa4sYY5GD0PDYcvcGtEy4yAXcbB+DWEBzxvkccvAEZcyp8lqSrHvWzji/xvkmIOznOP1fSPOq+tQNkQ2iW42XCQ9kDaHw/DeKDpy6JdO1O0h2PJDrVnM/D2wwQNG59eZMqrqmPawUkAMr7JSCGtaAKSAGs5gSPQ0y5paJja8xz8uQUvuce15GVLy1+jR/mz5Djn2CTxGJHXrX9JJ8fmq/Mvop7yOhsYEi0R5KQxT5sM+BTTn0/WZS0Zv0HofVZJZK0JwI86HP1HaiK0yP6Sm7dU7DeHtkf8gnND66CTVi+6oANyXhENzSmgAjn3RQKDfPhY4qramRmBr08ULGx94yGQuV8UUyau3oo6KXGZnXrQToL4o0piufggsh3JEaCmDH+jzCWmn7HNORgDJwyOeecs0q4Tv3RIT5UNQelCh0Krvss19+anfuioWys/ZQg0Dohx5K29utnqchX76BQ6HqZXfklYryTPsjSCS2QXzMyZlOxBkePt1STDdU5BqyXOWi2l0bb0MMN36phsWSUMYNaSROug46dEYRJifETSHIlrY23FniUZmNJlWfD1sLKdEuir84z19lyTQt4tm7GxO/Jmc8szTutSDBAz4+WgC57ARpGZqdPZbTcV9M+SdjpcuVEWaHPSC/zIPH09l5cl865fhSne/BPwZyjoxGqiG/uqnO7/SKwSkVQX12jPx7a/q8kiyHcr5p7HuqibAwYix4bD/iXfV0aN4jLlLxT+Wp2eZaXI6b4L+Gzu/NeJbw+nKZb9gT5Lu2SAkJdkqHyGgH24DkFMJ8+Q/C868qT38jOLa0ONiXVS7ESmgA34jghxXTH75oX6lo5Y+zM2hGG8S3xWS+eaexkGswkMRMCY41nMCQSF2etilJdF2Pp16c1YxgK8OuSTa7erUHKvLSeuaPAgu0kTzA1prktcjn0WMaYnPlc0KO76D+OKI9jp/UctB6CVEtjsRMBqOUdPbATUs4zyvghXoitF1TB7GmRWmhz8PJEfCaDmZdEKC4A1kZHIzkZaHkUzjcUIn+kNmsmzkf+xNldxTJ3vekJxY+jcuKAG2UyANL7JWNEXJDUFb4IjGoEB3NMtly8ljNZR7pX7hVbE48OXsvRHXZQGvrx7rTfgea7xTDILiwumwAUO88A5To3M6JOHFBsFVc9ckhVS2eiRCTUzvohkrxNJ6deH7Qp34ftdoaizR6c0eBEkSDr2mMkuDVXabr9lxj7G9aGV68leZ434IUI/SZuExkCCSfGUu6q5x0p0/aByL0XjYkNpmV6E7ezFQZ0IlrSUuiGyHPn38ck3hIH09TksaCeki0KYIWk6L/APW7M/SaeBS7IMs1aOw7pEtOfCqRRLk0zLk7j/4FeQ98f1PZ3uvJfFidIxCBwvtc0CLFRYj7u6LPxUde3K2DmtIXjFdB8F4EiM2IaTBDR1Gay9k4ERDPeq1w+mU/pIqZzpkBJdZs/wCmK0cPyFmbJpcROHBzTtnVthTdLQiXTmmn7tN2kqZ6+a9NpqJSIHPQfdLR3Sp5U+xU2aElvyInbeghfdOHMKrq2PdLfON9PyiNfdhec+2U8NA48Genr+eCz3QJHx5ffNaj3C5JbEPn+P2myh0UznYr3NDmT+neBI0pQFUhxHS5c/0m9owxvk0qJ/Y632WcWkX7Kldnoyk5DxY/AjprPsBJKE6leKo590RJBJaJDut+C8Yt0QnREIxVutnOtDgj3ZyV/wCR181nOjXd1VBipIuAt5ZQ++LwQHREA4ieSC6KVqgF50aUKPIJtkcX+lhw8TW/NMtxHNY4NnKqQ/EjDklfm36ILsQlzHWqDnlUmgMTdVP8lZzYvFQ/ErfbAfqEaBjeKgxVmnE3d1Xv5C32gP5KNMR78UQRLostsZHhxkLgZOZM0Wxrr7q7TO/cIEATCbhBLG8hmEy6J3DmjeiTAuwiwolNKJTFV2aJcJKN6/RKiJPleXJW+altCOIP+N/yb/5Lyt8w81KDibwOAxGJSJJc4ACbiZADM39lMXIVEzpUnqVv/DezwG75A3nZE6D7T9l7lNY52eXjmvUXr4NTY+A+WwD/AGl9Up1PEpl0Mh4yqb0WlgtnE+wRcfsM7ut9F5rp12esskT+GysLaJaSJkaUKk4g8Z3VY0WM+GZPE/8AkNVaHj2k0I6GhQPbQPsa7RsMjIoirLg4gyzH7RDiPO76pLjR3ts0HYm+iXfH6pQx5370vsCJHAzlfiiSDnEXxsSbh/8An7pR4FyVXRZ1rXLPJU3+N91QlopS0Ve1LRnSTbpXJK4gI0Y2xOJGuqA6Kj/Lnetz7qDCBMpAS6efFULRFkqhcMJXv4hu7mnQyV3z7qj3yzvsi2StfYk5pbrd+i987iojYpvGdySr8TyCNTsQ8in5DOiarwxCV+YpDu6LgL95jRxBIkqh5N3ZQREVhEF3zXcQvdb8sYa6aMyBzQ4LxxvummRufmlvoOXyIbhnOOdTx+9eqPtDYr4QBO65pGbTMAkZE8cqflSJS/XK+6L80ylOmvDgg5D1BmSkjwCqxmqGmVZrn2Nn8WasF91TDYt2FlQovDNMtfNT0i6aRoQo1090YRJHrT8+azWvlYTcGL0sJbWw2Osep31dmJYWyMOspbzDu+JEiCeYklITZkAuIANTefdC4E9976GZnge35Uon8PD/ANo3ZnuvLOAv3EcVh9kVEwSSeB8fdd/sbYZABdTgBnldEL4f2cHne3RJuRlqfxkuvw+GHKQzNFXxrM+/BBkyLCnMEYXChopQDMy7BWikfv8AStGijRIxsRWk+AABn0oqq4wuKIVunszdpYBr56FctjNhEZD2lyXWjEhxAzn2qU//AAW/2aT4SpnooHjbe5PQxepeNafZ80/iy5HXJHa0ADdLp65S5SrNdxjvh1rwZUK5PaGyXwiQ4Lqlr+yPQxeojL/0VB4l3KvrSqrGaCaEynSZqoldlerz81i0U6KviC5IfzJKXhCdJEjX4LRMRzS8TEL0QpeIbu6pkpE+StHjEqofi5c0CI67vuqNYCbvknyjz7yP4LxMW48poDgTzojPaBmUtEjgZVTEiO6fyyDCvxUbip84nJEhCeaMRtM9uBe+WmDCkriGh2FxFC2igsTjoVEJzJX3W7O4i3yp6+iuIZVp53xVgVhyIZEIyMvFFbjXDn2VN3mp3DosaGTbXhhBi55i+yn5qFuXfgpLEPEcslfIwHS19k3BiLNaSmIT5G7/AElVJViymoHosMzSMN936801Aep6kum9jsM3ea0tm4ffdwAz7deSy4brotrYrpCmpPslsDNTU9HRfxm8AvKm/wAx2PspR7R5fKiuyYYbCaB/XzNVpRI/0gZanOp5rl4O0pSGl+yYjbYpKl+KfizJLQvJhp1sdxGLlrfiuJ+NdvuaWQmP3Z/U8tP1CRG6Jio481r43bQDSZ5T1rzXzHFYz5kRz3ic60MsuGeibjXOtiMv4LR3/wD6ZPhxDGhPcd50MOZvE/Q5rz/jWpkZmgy1XZ4B1BPUc185/wDTbdMaIaNkzdE/9WxKOkdCZSnoCeK+jQWbvll+CiySt7QvE212PioySmOwoe0iWnnIyyR4bqHpzQY8YSP4RXrj2Mx8lXRxWNwe64iXokd2/wBGi1ttxQXTvh7LIDl5qPo8bblbKvF1QCmCb6dEu9EMFooS7uF37JiOUtJOkkyvTPCH2+2l80pHjbpkM+N80TExzkKC78EkVRKPMzWvCBvmc76LwhK7mqBRNI3+yzGozM0NkTj9+6JdzWMOUN0CI1t1vj3SjXm+35RITrvwSmUIYY3vpZVYsK7qrNiFee+d3yWGtCsaAL4pR0Lr14LQc6/FAeUaYioEXNNc7sKGxHDj53+0d7wh7pOiaJ0y8LGnW7+yYh4lp/KSLDw/CqELnYU20awAld6+SoCkocQjLLyuvmjsjTS3JRORDbYt3mm4MZZ4cON36orXyv1SnJZjy6NqFEuvFaGzcZI/q6LAhR0QRy0zGfPUcFNWNlfNUjtf5o59/wAqFy3/AL2OBvwXkv2WL4yFgY2Z53TkhYvaBFBPz4V/SzMVQzFCkIzy8EF5Bl9OQaZaddFXjhPyT+r3DehoYbE4t/y4MN7yayBAEgSJkkgATBFUs/4ffDjCFEH1724WgtNeAIMnHoVn75hkSmCCDlwIIz9k5jduRMRGdEivkYjmF+4Axv0ykQBqCAe6vSSXR4lN15Op+F4PymADUzJyJPHl5rscFjKD8WOi4fYmLHaY6Sr2l6rpYceQnfjeijyVp9FuGNrR0hxDQ3n6S18clj47H877pKNj+a5zbO3RVrTN3p5JFXWX8UWY8Kjui+0cfvOP56oEOKsuHEn6ppkRdw10ejGRaHS+6eKXe5VdEQ3OWqTXZSK7835oBjDL24zRHV8EpEHAp0ogy2THuV9e6SceCI8nW8/wFAZf6z/Kelo8+3yZQsUthIm4pARbA4lAynZEhqoKuAhbCSLCSIzPmvBt30KvuXd1QMekW0Xi5Qby6LxFL+11Qh6BPiJZxJvkjxGH3N+KGW53f5TEIsEANVHzZe6IWFVcyV9L1RiWiP5A4XclIaCKX5qph3NRKRnNcCW+XK75KwaR6qu+VcRjqJoWGgsIIzL975JdgRQ5A0UQw+/K719FdsWmd1ml96/JeDul/ZLclHPQ3vH+vmvJbdua8s0D7hoYuEsuNBW9iGpPEQKTQRej1fUYOa2YgByBzPgqfyH5Bx559NeS0IuHCCMMCOYl55KtWeJk9PplYW1ntM5NJkAZACe7kTIVdXPonh8Tul/iO9PRZ0TDSmqfLWOZoXKqX0N4nbUR4lPdHL3zS8Ns/wAqWwNE1CgX5+yH8Z8Dpmqe6ZMMXqmGi/a9VLYEq8B95LzhK+FjslMtlNFss7qo3xpd0VSF5zc7vNCG3sh4mLvikohu89EZ0WRld5oDq+CdCIsr2DIVZyVr8q+indKaRsiau0lVH5vsjsaL7IQpnZT5c1UwiEyIXl97CIYNEPIcsYo113yCYhCan5Xp61+4RRD85eyB0OmCkr5LzYfFE3J3fdEEOnjfkh2M4bFXM8kF7O934Jxzaob2acUU0KvGKmHfK/VC3L/RT7oVL0/aC9oFLlVM2T1AqCqkIjxd9VR7UWxOgZXgLvxUxBreiqiBCBFa4oTHXfVFa7JLY2WEBu/BSAqsM1O4hG7Ly5juoRNw8lKEHZ//2Q=="/>
          <p:cNvSpPr>
            <a:spLocks noChangeAspect="1" noChangeArrowheads="1"/>
          </p:cNvSpPr>
          <p:nvPr/>
        </p:nvSpPr>
        <p:spPr bwMode="auto">
          <a:xfrm>
            <a:off x="80963" y="-593725"/>
            <a:ext cx="205740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AutoShape 6" descr="data:image/jpg;base64,/9j/4AAQSkZJRgABAQAAAQABAAD/2wCEAAkGBhQSERUUExQVFBQUFRwXFxcXGBgYFhgYFBUYGBYYFxwYGyYeFxwjHBgYHy8gJCcpLCwsFx8xNTAqNSYrLCkBCQoKDgwOGg8PGikcHBwpKSwpKSkpKSkpKSwpKSwpKSksKSkpKSkpKSkpKSkpLCkpLCkpLCwpLCksLCksKSkpKf/AABEIAK4BIQMBIgACEQEDEQH/xAAbAAACAwEBAQAAAAAAAAAAAAADBAECBQYAB//EADkQAAECBAMGBAYCAgIBBQAAAAEAAgMRIfAEMUEFElFhcZGBobHRBhMiweHxFFIyQmKSogcVFiNy/8QAGgEAAwEBAQEAAAAAAAAAAAAAAgMEAQAFBv/EACURAAMAAgIBBAIDAQAAAAAAAAABAgMREiExBBNBUSJhFDJCcf/aAAwDAQACEQMRAD8A+SkVXmsJoKnkumwXwuHSLnb0xOmVfVbGD2Uxkg0V10Ez66pFZ5kox+mqzk9nbPfvAyIv8LpsNh3h1BQDKqbGHa0kmkhQTH38FZ2LbWWfKXqpazOvCPQxekU+WLMw8yS4k+njREjADKROZAVImPpTj5oXzfqnPT7ftL7fktiJku106c9Of390TEvr+0r82t8laO+Z4T7reIxNBcS+ZpfZVEWWXC9UIvnmqOct0btB24j93dVMR473wSZfx7KTGW8RLyBnRaXf7Qfm9Z3JUe9Ua5EkI5bY2yJK/fwRmunYSIN/a+CN/L0QND4pfJosdSRNBWXqRXl5IUWKB90n/IJy9keDgXOznXglta8lCyLwif5QuSj+Wn4WyCP9CfAp+Bs+WbD/ANfwh5yFyf2c/wDy7+yqMVpLxXSRNjMdm0Dy9ExA2OA4NDZHICUs5cV3JfQLt/LOW+XEOTTeSvDwkXPccvoUTYAYJf76gSMr46oB2C48Bc0TbXWib34fezhIsOLOrHdjfBBe4g1BHUFd+/4fPW+qBG2ASDn29ih5v6C9+H/o4hkVFa5b+J+F3HJoPNv4yWZjNhPhmU6jxHWY9lypMfNqvD2Kbs+SKxoAvh1S8RjmETBHA6FeEZa19BpoaIQXqpiqpcs0HsktmkMXAnNO7yFEbP2TJemS545IxDR1U1Di3+kHFslVDhOld8lb5WzwWuNaND5nIdl5Jbx4nv8AheWG9Gr9WFeKhzJzpIjW/Dkjv2kKEdU3tqT2OIM5mZbLIHVpzl1C5R5LTyOWSxwq7GTmePo2cRtKfbn7oMDEVqkoTuNVcPQ8Eij3m+x1rs+q819UKHGmBfovEoNDlYQuUOiKgcquWpHc+g/zf0qvdNCaVLnhdo130WmqF2SG56ic6CqLQh1t9F3OooEZFgbNiPybLmaLf+HvhYPiAu+oDQ0bPTnzQOkjlN65a0hHZnw9Gj1A3GH/AGdqP+I1yzyXU7P+BYTavJeeZlXpeS6WBBaOBkOQHBFOKa3hfXqgev8AT0Jd0/6imF2HCYPphj19fRNjAN/o3sPdKxdstHE/gJM/ENf8QO/slvLhX7CWHLRsNwjR/q0eH4Rflg/17fhYJ2/LQeapD+InOMpS80KzYl8Bfx8poY7AUm2nQ56+CjDfW7fk4OoQak0kJlx8aAI0PFzH6/Cj+UAN2khPwBO8BSwtTh9p9Hcr1p+RuGwK4aLksPaG1yP8TfdIN2zE4nyXP1EroyfS3S2dYJc9NVJ8Vyr9rxOPp7IuH228Z35rv5U/Rz9HaOjdDB4HwqlMZshrxl0IzBSsHbrdRK+l1TTMcx2R90z3MdoX7eWGc7jtlbgk4bzTTl2ouexOxJGbD4H7XqvocfdcJOqDqufOzXl7mgTAJE9NJS/STScvo9HDn5L8/KONfBcDIgqrSu9b8OTFXV5S90pivhelJGXES8wEX5fKGznxt62ciBNSYa1o2xg2YcHMkDWQcCdBnlzWc+A4HL1XJ7KFSZlYzDzWURIyXQxYMxosnFwFVjo8j1eLvkgEyvIXyTy7/hSn9EPZ9D2ds7eL2SYQ4F4kXAAEU3DkQMtK0XM4/YzAHh0Tde3IkEBw+1hdQ7bTmCUL6RIDerMAZyrXkZaLkttEmbqknMkzmc595rJufAeSGjJbEV2uQTkD4IjHzWsCaGWORt1AY++iMw6JLLMbJCkiqnW74IbnrB/gpEPkhg3xuivDgOeZNE/QdV13w98KT+o+LpZ5/wCPAc1lWp6+RWuXb6Rz+E2K55+qYHAZnrwXV7M+GTLINHn41XVYPYrIeksp53omHOa0UpLU/kZoKmn3T0jFnU9Y0c3ivhxwE2nelpl7o2y2fLZKUiSd7TInO5rYdtBvEeX6WJtTFAOmJVzyz4+KRkcy9yx0XkyLhZfFbRIoDc+lzSrsRxn0FB38ElGfXrcr4LzDdVLTb8lkYUkN709O05+a8xqG119FPzLokvsNT9BQAqmQqh/MVIsVYkEkx2FiTWuQPTKdUnB2g55lvETrqLpVUxEXdYGavz5ChOfGiSi0kRmOyomdI2caezQiRZmqmFJBL98TAkdRzvWxLIl5fZA5M1ocY2a8+iA2IvGLNBxB12ee7jeitAjlut6ITkDf0F8ESk1ztG3D2jQpvBbTEp8e/JcvGcQAJkIzYjgAJ+RTE3PYmvTJnWM2gP7evNMseDwPb8SXKQYq0sPvSm1wnwnWVyTJ9VSfZHk9Kl4ZrxsO1wqKH7+KwNpbBkCWiY8vweSfh4t3+wnfRNw486dxqmrJGT9MCKyYn12fO8fs0gzbMjh7LIisJoRXzX0Tb2z91vzAK6+Op5rBdsoxKhhNc+iJZOHTLXKzTyTOR+SvLqf/AI87+p/7LyZ76J/4y+0KHEb0vx6JXE4eYPfSaaYQLKh0YHhzuS5V2ZkxbRysRpExoqQimsZDqfZKtFVbvaPLa4sYY5GD0PDYcvcGtEy4yAXcbB+DWEBzxvkccvAEZcyp8lqSrHvWzji/xvkmIOznOP1fSPOq+tQNkQ2iW42XCQ9kDaHw/DeKDpy6JdO1O0h2PJDrVnM/D2wwQNG59eZMqrqmPawUkAMr7JSCGtaAKSAGs5gSPQ0y5paJja8xz8uQUvuce15GVLy1+jR/mz5Djn2CTxGJHXrX9JJ8fmq/Mvop7yOhsYEi0R5KQxT5sM+BTTn0/WZS0Zv0HofVZJZK0JwI86HP1HaiK0yP6Sm7dU7DeHtkf8gnND66CTVi+6oANyXhENzSmgAjn3RQKDfPhY4qramRmBr08ULGx94yGQuV8UUyau3oo6KXGZnXrQToL4o0piufggsh3JEaCmDH+jzCWmn7HNORgDJwyOeecs0q4Tv3RIT5UNQelCh0Krvss19+anfuioWys/ZQg0Dohx5K29utnqchX76BQ6HqZXfklYryTPsjSCS2QXzMyZlOxBkePt1STDdU5BqyXOWi2l0bb0MMN36phsWSUMYNaSROug46dEYRJifETSHIlrY23FniUZmNJlWfD1sLKdEuir84z19lyTQt4tm7GxO/Jmc8szTutSDBAz4+WgC57ARpGZqdPZbTcV9M+SdjpcuVEWaHPSC/zIPH09l5cl865fhSne/BPwZyjoxGqiG/uqnO7/SKwSkVQX12jPx7a/q8kiyHcr5p7HuqibAwYix4bD/iXfV0aN4jLlLxT+Wp2eZaXI6b4L+Gzu/NeJbw+nKZb9gT5Lu2SAkJdkqHyGgH24DkFMJ8+Q/C868qT38jOLa0ONiXVS7ESmgA34jghxXTH75oX6lo5Y+zM2hGG8S3xWS+eaexkGswkMRMCY41nMCQSF2etilJdF2Pp16c1YxgK8OuSTa7erUHKvLSeuaPAgu0kTzA1prktcjn0WMaYnPlc0KO76D+OKI9jp/UctB6CVEtjsRMBqOUdPbATUs4zyvghXoitF1TB7GmRWmhz8PJEfCaDmZdEKC4A1kZHIzkZaHkUzjcUIn+kNmsmzkf+xNldxTJ3vekJxY+jcuKAG2UyANL7JWNEXJDUFb4IjGoEB3NMtly8ljNZR7pX7hVbE48OXsvRHXZQGvrx7rTfgea7xTDILiwumwAUO88A5To3M6JOHFBsFVc9ckhVS2eiRCTUzvohkrxNJ6deH7Qp34ftdoaizR6c0eBEkSDr2mMkuDVXabr9lxj7G9aGV68leZ434IUI/SZuExkCCSfGUu6q5x0p0/aByL0XjYkNpmV6E7ezFQZ0IlrSUuiGyHPn38ck3hIH09TksaCeki0KYIWk6L/APW7M/SaeBS7IMs1aOw7pEtOfCqRRLk0zLk7j/4FeQ98f1PZ3uvJfFidIxCBwvtc0CLFRYj7u6LPxUde3K2DmtIXjFdB8F4EiM2IaTBDR1Gay9k4ERDPeq1w+mU/pIqZzpkBJdZs/wCmK0cPyFmbJpcROHBzTtnVthTdLQiXTmmn7tN2kqZ6+a9NpqJSIHPQfdLR3Sp5U+xU2aElvyInbeghfdOHMKrq2PdLfON9PyiNfdhec+2U8NA48Genr+eCz3QJHx5ffNaj3C5JbEPn+P2myh0UznYr3NDmT+neBI0pQFUhxHS5c/0m9owxvk0qJ/Y632WcWkX7Kldnoyk5DxY/AjprPsBJKE6leKo590RJBJaJDut+C8Yt0QnREIxVutnOtDgj3ZyV/wCR181nOjXd1VBipIuAt5ZQ++LwQHREA4ieSC6KVqgF50aUKPIJtkcX+lhw8TW/NMtxHNY4NnKqQ/EjDklfm36ILsQlzHWqDnlUmgMTdVP8lZzYvFQ/ErfbAfqEaBjeKgxVmnE3d1Xv5C32gP5KNMR78UQRLostsZHhxkLgZOZM0Wxrr7q7TO/cIEATCbhBLG8hmEy6J3DmjeiTAuwiwolNKJTFV2aJcJKN6/RKiJPleXJW+altCOIP+N/yb/5Lyt8w81KDibwOAxGJSJJc4ACbiZADM39lMXIVEzpUnqVv/DezwG75A3nZE6D7T9l7lNY52eXjmvUXr4NTY+A+WwD/AGl9Up1PEpl0Mh4yqb0WlgtnE+wRcfsM7ut9F5rp12esskT+GysLaJaSJkaUKk4g8Z3VY0WM+GZPE/8AkNVaHj2k0I6GhQPbQPsa7RsMjIoirLg4gyzH7RDiPO76pLjR3ts0HYm+iXfH6pQx5370vsCJHAzlfiiSDnEXxsSbh/8An7pR4FyVXRZ1rXLPJU3+N91QlopS0Ve1LRnSTbpXJK4gI0Y2xOJGuqA6Kj/Lnetz7qDCBMpAS6efFULRFkqhcMJXv4hu7mnQyV3z7qj3yzvsi2StfYk5pbrd+i987iojYpvGdySr8TyCNTsQ8in5DOiarwxCV+YpDu6LgL95jRxBIkqh5N3ZQREVhEF3zXcQvdb8sYa6aMyBzQ4LxxvummRufmlvoOXyIbhnOOdTx+9eqPtDYr4QBO65pGbTMAkZE8cqflSJS/XK+6L80ylOmvDgg5D1BmSkjwCqxmqGmVZrn2Nn8WasF91TDYt2FlQovDNMtfNT0i6aRoQo1090YRJHrT8+azWvlYTcGL0sJbWw2Osep31dmJYWyMOspbzDu+JEiCeYklITZkAuIANTefdC4E9976GZnge35Uon8PD/ANo3ZnuvLOAv3EcVh9kVEwSSeB8fdd/sbYZABdTgBnldEL4f2cHne3RJuRlqfxkuvw+GHKQzNFXxrM+/BBkyLCnMEYXChopQDMy7BWikfv8AStGijRIxsRWk+AABn0oqq4wuKIVunszdpYBr56FctjNhEZD2lyXWjEhxAzn2qU//AAW/2aT4SpnooHjbe5PQxepeNafZ80/iy5HXJHa0ADdLp65S5SrNdxjvh1rwZUK5PaGyXwiQ4Lqlr+yPQxeojL/0VB4l3KvrSqrGaCaEynSZqoldlerz81i0U6KviC5IfzJKXhCdJEjX4LRMRzS8TEL0QpeIbu6pkpE+StHjEqofi5c0CI67vuqNYCbvknyjz7yP4LxMW48poDgTzojPaBmUtEjgZVTEiO6fyyDCvxUbip84nJEhCeaMRtM9uBe+WmDCkriGh2FxFC2igsTjoVEJzJX3W7O4i3yp6+iuIZVp53xVgVhyIZEIyMvFFbjXDn2VN3mp3DosaGTbXhhBi55i+yn5qFuXfgpLEPEcslfIwHS19k3BiLNaSmIT5G7/AElVJViymoHosMzSMN936801Aep6kum9jsM3ea0tm4ffdwAz7deSy4brotrYrpCmpPslsDNTU9HRfxm8AvKm/wAx2PspR7R5fKiuyYYbCaB/XzNVpRI/0gZanOp5rl4O0pSGl+yYjbYpKl+KfizJLQvJhp1sdxGLlrfiuJ+NdvuaWQmP3Z/U8tP1CRG6Jio481r43bQDSZ5T1rzXzHFYz5kRz3ic60MsuGeibjXOtiMv4LR3/wD6ZPhxDGhPcd50MOZvE/Q5rz/jWpkZmgy1XZ4B1BPUc185/wDTbdMaIaNkzdE/9WxKOkdCZSnoCeK+jQWbvll+CiySt7QvE212PioySmOwoe0iWnnIyyR4bqHpzQY8YSP4RXrj2Mx8lXRxWNwe64iXokd2/wBGi1ttxQXTvh7LIDl5qPo8bblbKvF1QCmCb6dEu9EMFooS7uF37JiOUtJOkkyvTPCH2+2l80pHjbpkM+N80TExzkKC78EkVRKPMzWvCBvmc76LwhK7mqBRNI3+yzGozM0NkTj9+6JdzWMOUN0CI1t1vj3SjXm+35RITrvwSmUIYY3vpZVYsK7qrNiFee+d3yWGtCsaAL4pR0Lr14LQc6/FAeUaYioEXNNc7sKGxHDj53+0d7wh7pOiaJ0y8LGnW7+yYh4lp/KSLDw/CqELnYU20awAld6+SoCkocQjLLyuvmjsjTS3JRORDbYt3mm4MZZ4cON36orXyv1SnJZjy6NqFEuvFaGzcZI/q6LAhR0QRy0zGfPUcFNWNlfNUjtf5o59/wAqFy3/AL2OBvwXkv2WL4yFgY2Z53TkhYvaBFBPz4V/SzMVQzFCkIzy8EF5Bl9OQaZaddFXjhPyT+r3DehoYbE4t/y4MN7yayBAEgSJkkgATBFUs/4ffDjCFEH1724WgtNeAIMnHoVn75hkSmCCDlwIIz9k5jduRMRGdEivkYjmF+4Axv0ykQBqCAe6vSSXR4lN15Op+F4PymADUzJyJPHl5rscFjKD8WOi4fYmLHaY6Sr2l6rpYceQnfjeijyVp9FuGNrR0hxDQ3n6S18clj47H877pKNj+a5zbO3RVrTN3p5JFXWX8UWY8Kjui+0cfvOP56oEOKsuHEn6ppkRdw10ejGRaHS+6eKXe5VdEQ3OWqTXZSK7835oBjDL24zRHV8EpEHAp0ogy2THuV9e6SceCI8nW8/wFAZf6z/Kelo8+3yZQsUthIm4pARbA4lAynZEhqoKuAhbCSLCSIzPmvBt30KvuXd1QMekW0Xi5Qby6LxFL+11Qh6BPiJZxJvkjxGH3N+KGW53f5TEIsEANVHzZe6IWFVcyV9L1RiWiP5A4XclIaCKX5qph3NRKRnNcCW+XK75KwaR6qu+VcRjqJoWGgsIIzL975JdgRQ5A0UQw+/K719FdsWmd1ml96/JeDul/ZLclHPQ3vH+vmvJbdua8s0D7hoYuEsuNBW9iGpPEQKTQRej1fUYOa2YgByBzPgqfyH5Bx559NeS0IuHCCMMCOYl55KtWeJk9PplYW1ntM5NJkAZACe7kTIVdXPonh8Tul/iO9PRZ0TDSmqfLWOZoXKqX0N4nbUR4lPdHL3zS8Ns/wAqWwNE1CgX5+yH8Z8Dpmqe6ZMMXqmGi/a9VLYEq8B95LzhK+FjslMtlNFss7qo3xpd0VSF5zc7vNCG3sh4mLvikohu89EZ0WRld5oDq+CdCIsr2DIVZyVr8q+indKaRsiau0lVH5vsjsaL7IQpnZT5c1UwiEyIXl97CIYNEPIcsYo113yCYhCan5Xp61+4RRD85eyB0OmCkr5LzYfFE3J3fdEEOnjfkh2M4bFXM8kF7O934Jxzaob2acUU0KvGKmHfK/VC3L/RT7oVL0/aC9oFLlVM2T1AqCqkIjxd9VR7UWxOgZXgLvxUxBreiqiBCBFa4oTHXfVFa7JLY2WEBu/BSAqsM1O4hG7Ly5juoRNw8lKEHZ//2Q=="/>
          <p:cNvSpPr>
            <a:spLocks noChangeAspect="1" noChangeArrowheads="1"/>
          </p:cNvSpPr>
          <p:nvPr/>
        </p:nvSpPr>
        <p:spPr bwMode="auto">
          <a:xfrm>
            <a:off x="80963" y="-593725"/>
            <a:ext cx="205740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680" name="Picture 8" descr="http://www.maxillofacialcenter.com/NICOxray/bulimiaFuzz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505200"/>
            <a:ext cx="4495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Adolescence &amp;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Puberty: the period of time when children rapidly change biologically, psychologically, socially and cognitively</a:t>
            </a:r>
          </a:p>
          <a:p>
            <a:pPr lvl="1"/>
            <a:r>
              <a:rPr lang="en-US" dirty="0" smtClean="0"/>
              <a:t>Girls: 9-14</a:t>
            </a:r>
          </a:p>
          <a:p>
            <a:pPr lvl="1"/>
            <a:r>
              <a:rPr lang="en-US" dirty="0" smtClean="0"/>
              <a:t>Boys: 10-17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Adolescence: transition period between childhood and adulthood</a:t>
            </a:r>
          </a:p>
          <a:p>
            <a:pPr lvl="1"/>
            <a:r>
              <a:rPr lang="en-US" dirty="0" smtClean="0"/>
              <a:t>Second period of rapid growth next to the first year after birth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do teenagers have higher nutrient needs?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dramatic increase in physical growth and development puts greater pressure on the need for nutrients</a:t>
            </a:r>
            <a:endParaRPr lang="en-US" dirty="0"/>
          </a:p>
        </p:txBody>
      </p:sp>
      <p:pic>
        <p:nvPicPr>
          <p:cNvPr id="1026" name="Picture 2" descr="http://celebratingadolescentlife.ca/adolesc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00200"/>
            <a:ext cx="3733800" cy="4495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Increase Nutrient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Calories: to provide energy for growth and activity</a:t>
            </a:r>
          </a:p>
          <a:p>
            <a:pPr lvl="1"/>
            <a:r>
              <a:rPr lang="en-US" dirty="0" smtClean="0"/>
              <a:t>Boys ages 11-14 need 2,500-2,800 calories each day</a:t>
            </a:r>
          </a:p>
          <a:p>
            <a:pPr lvl="1"/>
            <a:r>
              <a:rPr lang="en-US" dirty="0" smtClean="0"/>
              <a:t>Girls need 2,200 each day</a:t>
            </a:r>
          </a:p>
          <a:p>
            <a:r>
              <a:rPr lang="en-US" dirty="0" smtClean="0"/>
              <a:t>Calories should come from lean protein sources, low-fat dairy products, whole grains, fruits and vegetables</a:t>
            </a:r>
          </a:p>
        </p:txBody>
      </p:sp>
      <p:pic>
        <p:nvPicPr>
          <p:cNvPr id="16386" name="Picture 2" descr="http://t0.gstatic.com/images?q=tbn:ANd9GcRxDlGfxHB20xUljmpJEdbz_Xn8OgoX35g7JZlIab_kr9MrO5fa&amp;t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524000"/>
            <a:ext cx="35052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colacot.com/wp-content/uploads/2009/08/Calcium-Vitamin-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657724"/>
            <a:ext cx="3238017" cy="22002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Increase Nutrient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874008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Protein: for growth and maintenance of muscle</a:t>
            </a:r>
          </a:p>
          <a:p>
            <a:pPr lvl="1"/>
            <a:r>
              <a:rPr lang="en-US" dirty="0" smtClean="0"/>
              <a:t>Adolescents need between 45-60 g each 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19200"/>
            <a:ext cx="4133088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Calcium: essential for development of strong and dense bones during puberty</a:t>
            </a:r>
          </a:p>
          <a:p>
            <a:pPr lvl="1"/>
            <a:r>
              <a:rPr lang="en-US" dirty="0" smtClean="0"/>
              <a:t>Inadequate intake during adolescence puts people at risk of developing osteoporosis later in life</a:t>
            </a:r>
          </a:p>
          <a:p>
            <a:pPr lvl="1"/>
            <a:r>
              <a:rPr lang="en-US" dirty="0" smtClean="0"/>
              <a:t>Teens are encouraged to consume 3-4 servings of calcium rich foods each day</a:t>
            </a:r>
          </a:p>
          <a:p>
            <a:pPr lvl="1"/>
            <a:r>
              <a:rPr lang="en-US" dirty="0" smtClean="0"/>
              <a:t>Good sources include milk, yogurt, cheese, calcium fortified juice and calcium fortified cereals</a:t>
            </a:r>
            <a:endParaRPr lang="en-US" dirty="0"/>
          </a:p>
        </p:txBody>
      </p:sp>
      <p:pic>
        <p:nvPicPr>
          <p:cNvPr id="17410" name="Picture 2" descr="http://buybulkwhey.com/wordpress/wp-content/uploads/2011/01/prote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1" y="2819400"/>
            <a:ext cx="28956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Increased Nutrient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295400"/>
            <a:ext cx="3657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Iron: needed to help new muscle cells obtain oxygen for energy</a:t>
            </a:r>
          </a:p>
          <a:p>
            <a:pPr lvl="1"/>
            <a:r>
              <a:rPr lang="en-US" dirty="0" smtClean="0"/>
              <a:t>Inadequate iron intake can lead to anemia</a:t>
            </a:r>
          </a:p>
          <a:p>
            <a:pPr lvl="1"/>
            <a:r>
              <a:rPr lang="en-US" dirty="0" smtClean="0"/>
              <a:t>Good sources include beef, chicken, pork, legumes (beans and peanuts), enriched or whole grains and leafy green vegetables such as spinach, collards and kale</a:t>
            </a:r>
            <a:endParaRPr lang="en-US" dirty="0"/>
          </a:p>
        </p:txBody>
      </p:sp>
      <p:pic>
        <p:nvPicPr>
          <p:cNvPr id="18434" name="Picture 2" descr="http://www.kidney-stone.us/iron-rich-foo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447800"/>
            <a:ext cx="3743325" cy="469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7772400" cy="1676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An attempt </a:t>
            </a:r>
            <a:r>
              <a:rPr lang="en-US" dirty="0" smtClean="0"/>
              <a:t>to control, </a:t>
            </a:r>
            <a:r>
              <a:rPr lang="en-US" dirty="0" smtClean="0"/>
              <a:t>avoid </a:t>
            </a:r>
            <a:r>
              <a:rPr lang="en-US" dirty="0" smtClean="0"/>
              <a:t>and forget emotional pain and distress.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2819400"/>
            <a:ext cx="7714488" cy="3368040"/>
          </a:xfrm>
        </p:spPr>
        <p:txBody>
          <a:bodyPr/>
          <a:lstStyle/>
          <a:p>
            <a:r>
              <a:rPr lang="en-US" dirty="0" smtClean="0"/>
              <a:t>Average onset is </a:t>
            </a:r>
            <a:r>
              <a:rPr lang="en-US" dirty="0" smtClean="0"/>
              <a:t>9-12 years of age</a:t>
            </a:r>
            <a:endParaRPr lang="en-US" dirty="0" smtClean="0"/>
          </a:p>
          <a:p>
            <a:r>
              <a:rPr lang="en-US" dirty="0" smtClean="0"/>
              <a:t>Approximately 10 million Americans are suffering with eating disorders</a:t>
            </a:r>
          </a:p>
          <a:p>
            <a:r>
              <a:rPr lang="en-US" dirty="0" smtClean="0"/>
              <a:t>Bulimia is common in men and college students</a:t>
            </a:r>
          </a:p>
          <a:p>
            <a:r>
              <a:rPr lang="en-US" dirty="0" smtClean="0"/>
              <a:t>Anorexia is associated with OCD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Binge 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common ED</a:t>
            </a:r>
          </a:p>
          <a:p>
            <a:r>
              <a:rPr lang="en-US" dirty="0" smtClean="0"/>
              <a:t>Person turns to food to replace feelings of loneliness/sadness</a:t>
            </a:r>
          </a:p>
          <a:p>
            <a:r>
              <a:rPr lang="en-US" dirty="0" smtClean="0"/>
              <a:t>Food becomes best friend</a:t>
            </a:r>
          </a:p>
          <a:p>
            <a:r>
              <a:rPr lang="en-US" dirty="0" smtClean="0"/>
              <a:t>3,000-5,000 calories in one binge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295400"/>
            <a:ext cx="3657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Eating </a:t>
            </a:r>
            <a:endParaRPr lang="en-US" dirty="0" smtClean="0"/>
          </a:p>
          <a:p>
            <a:pPr lvl="1"/>
            <a:r>
              <a:rPr lang="en-US" dirty="0" smtClean="0"/>
              <a:t>much </a:t>
            </a:r>
            <a:r>
              <a:rPr lang="en-US" dirty="0" smtClean="0"/>
              <a:t>more rapidly than </a:t>
            </a:r>
            <a:r>
              <a:rPr lang="en-US" dirty="0" smtClean="0"/>
              <a:t>normal</a:t>
            </a:r>
          </a:p>
          <a:p>
            <a:pPr lvl="1"/>
            <a:r>
              <a:rPr lang="en-US" dirty="0" smtClean="0"/>
              <a:t>until </a:t>
            </a:r>
            <a:r>
              <a:rPr lang="en-US" dirty="0" smtClean="0"/>
              <a:t>feeling uncomfortably full</a:t>
            </a:r>
          </a:p>
          <a:p>
            <a:pPr lvl="1"/>
            <a:r>
              <a:rPr lang="en-US" dirty="0" smtClean="0"/>
              <a:t>large </a:t>
            </a:r>
            <a:r>
              <a:rPr lang="en-US" dirty="0" smtClean="0"/>
              <a:t>amounts of food when not feeling physically hungry</a:t>
            </a:r>
          </a:p>
          <a:p>
            <a:pPr lvl="1"/>
            <a:r>
              <a:rPr lang="en-US" dirty="0" smtClean="0"/>
              <a:t>alone</a:t>
            </a:r>
            <a:endParaRPr lang="en-US" dirty="0" smtClean="0"/>
          </a:p>
          <a:p>
            <a:r>
              <a:rPr lang="en-US" dirty="0" smtClean="0"/>
              <a:t>Feeling disgusted with self, depressed or very guilty after binge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Anorexia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Intense fear of gaining weight or becoming fat</a:t>
            </a:r>
          </a:p>
          <a:p>
            <a:r>
              <a:rPr lang="en-US" dirty="0" smtClean="0"/>
              <a:t>Disturbance in the way in which one’s body weight or shape is experienced, or denial of the seriousness of the current low body weight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Refusal to maintain body weight at or above minimally normal weight for age and height, lose between 25-50% of body weight</a:t>
            </a:r>
          </a:p>
          <a:p>
            <a:r>
              <a:rPr lang="en-US" u="sng" dirty="0" smtClean="0"/>
              <a:t>Amenorrhea</a:t>
            </a:r>
            <a:r>
              <a:rPr lang="en-US" dirty="0" smtClean="0"/>
              <a:t>: the lost of period for at least 3 months or more; become more childlike and feel in control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539</Words>
  <Application>Microsoft Office PowerPoint</Application>
  <PresentationFormat>On-screen Show (4:3)</PresentationFormat>
  <Paragraphs>70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Nutritional Needs During Adolescence</vt:lpstr>
      <vt:lpstr>Adolescence &amp; Puberty</vt:lpstr>
      <vt:lpstr>Why do teenagers have higher nutrient needs?</vt:lpstr>
      <vt:lpstr>Increase Nutrient Needs</vt:lpstr>
      <vt:lpstr>Increase Nutrient Needs</vt:lpstr>
      <vt:lpstr>Increased Nutrient Needs</vt:lpstr>
      <vt:lpstr>Eating Disorders</vt:lpstr>
      <vt:lpstr>Binge Eating</vt:lpstr>
      <vt:lpstr> Anorexia</vt:lpstr>
      <vt:lpstr>Anorexia Statistics</vt:lpstr>
      <vt:lpstr>Physical Symptoms</vt:lpstr>
      <vt:lpstr>PowerPoint Presentation</vt:lpstr>
      <vt:lpstr>Bulimia</vt:lpstr>
      <vt:lpstr>Physical Symptoms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Needs During Adolescence</dc:title>
  <dc:creator>sholloway</dc:creator>
  <cp:lastModifiedBy>Jonnie Larson</cp:lastModifiedBy>
  <cp:revision>21</cp:revision>
  <dcterms:created xsi:type="dcterms:W3CDTF">2011-03-29T14:35:09Z</dcterms:created>
  <dcterms:modified xsi:type="dcterms:W3CDTF">2014-08-07T17:42:39Z</dcterms:modified>
</cp:coreProperties>
</file>